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0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9" r:id="rId8"/>
    <p:sldId id="272" r:id="rId9"/>
    <p:sldId id="273" r:id="rId10"/>
    <p:sldId id="261" r:id="rId11"/>
    <p:sldId id="270" r:id="rId12"/>
    <p:sldId id="271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A51639-B2D6-4652-B8C3-1B4C224A7BAF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7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7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95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8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8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239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553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9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7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15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02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C48EC7-AF6A-48D3-8284-14BACBEBDD84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77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TmPK2Mq4r6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5</a:t>
            </a:r>
            <a:r>
              <a:rPr lang="nl-NL" baseline="30000" dirty="0" smtClean="0"/>
              <a:t>e</a:t>
            </a:r>
            <a:r>
              <a:rPr lang="nl-NL" dirty="0" smtClean="0"/>
              <a:t>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97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1363578"/>
            <a:ext cx="8534400" cy="617621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0070C0"/>
                </a:solidFill>
              </a:rPr>
              <a:t>Aspecten </a:t>
            </a:r>
            <a:r>
              <a:rPr lang="nl-NL" dirty="0">
                <a:solidFill>
                  <a:srgbClr val="0070C0"/>
                </a:solidFill>
              </a:rPr>
              <a:t>van </a:t>
            </a:r>
            <a:r>
              <a:rPr lang="nl-NL" dirty="0" smtClean="0">
                <a:solidFill>
                  <a:srgbClr val="0070C0"/>
                </a:solidFill>
              </a:rPr>
              <a:t>communicatie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u="sng" dirty="0"/>
              <a:t>Inhoudelijk aspect:</a:t>
            </a:r>
            <a:r>
              <a:rPr lang="nl-NL" dirty="0"/>
              <a:t> komt overeen met het inhoudsniveau van de communicatie</a:t>
            </a:r>
          </a:p>
          <a:p>
            <a:endParaRPr lang="nl-NL" dirty="0"/>
          </a:p>
          <a:p>
            <a:r>
              <a:rPr lang="nl-NL" u="sng" dirty="0"/>
              <a:t>Relationeel aspect</a:t>
            </a:r>
            <a:r>
              <a:rPr lang="nl-NL" dirty="0"/>
              <a:t>: Komt overeen met het betrekkingsniveau van de communicatie</a:t>
            </a:r>
          </a:p>
          <a:p>
            <a:endParaRPr lang="nl-NL" b="1" dirty="0"/>
          </a:p>
          <a:p>
            <a:r>
              <a:rPr lang="nl-NL" u="sng" dirty="0"/>
              <a:t>Expressieve aspect:</a:t>
            </a:r>
            <a:r>
              <a:rPr lang="nl-NL" dirty="0"/>
              <a:t> Wat je laat zien in je gezicht en houding (situatie afhankelijk, cultuur, persoonlijkheid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endParaRPr lang="nl-NL" dirty="0"/>
          </a:p>
          <a:p>
            <a:r>
              <a:rPr lang="nl-NL" u="sng" dirty="0"/>
              <a:t>Appellerende aspect: </a:t>
            </a:r>
            <a:r>
              <a:rPr lang="nl-NL" dirty="0"/>
              <a:t>Het verzoek aan de luisteraar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2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7 en 9 individueel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Daarna </a:t>
            </a:r>
            <a:r>
              <a:rPr lang="nl-NL" dirty="0" smtClean="0"/>
              <a:t>bespreken 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325" y="2481262"/>
            <a:ext cx="241935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3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Speeddate (2 min)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in rijen tegenover elkaar staan</a:t>
            </a:r>
          </a:p>
          <a:p>
            <a:r>
              <a:rPr lang="nl-NL" dirty="0" smtClean="0"/>
              <a:t>Kies iemand uit de klas waar je niet veel mee omgaat</a:t>
            </a:r>
          </a:p>
          <a:p>
            <a:r>
              <a:rPr lang="nl-NL" dirty="0" smtClean="0"/>
              <a:t>Probeer met je commutatiestijl iets te ontdekken wat de klas nog niet van degene weet</a:t>
            </a:r>
          </a:p>
          <a:p>
            <a:r>
              <a:rPr lang="nl-NL" dirty="0" smtClean="0"/>
              <a:t>Daarna rollen omdraaien</a:t>
            </a:r>
          </a:p>
          <a:p>
            <a:r>
              <a:rPr lang="nl-NL" dirty="0" smtClean="0"/>
              <a:t>Klassikaal ervaringen delen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0775" y="4216400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1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Vooruitblik volgende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Feedback</a:t>
            </a:r>
          </a:p>
          <a:p>
            <a:pPr lvl="0"/>
            <a:r>
              <a:rPr lang="nl-NL" dirty="0"/>
              <a:t>Regels van Feedback</a:t>
            </a:r>
          </a:p>
          <a:p>
            <a:pPr lvl="0"/>
            <a:r>
              <a:rPr lang="nl-NL" dirty="0"/>
              <a:t>Feedback op inhoud en betrekkingsniveau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132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342900" indent="-342900">
              <a:buFont typeface="+mj-lt"/>
              <a:buAutoNum type="arabicParenR"/>
            </a:pPr>
            <a:r>
              <a:rPr lang="nl-NL" sz="2400" dirty="0" smtClean="0">
                <a:solidFill>
                  <a:srgbClr val="0070C0"/>
                </a:solidFill>
              </a:rPr>
              <a:t>Stelling</a:t>
            </a: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Ervaren</a:t>
            </a:r>
            <a:endParaRPr lang="nl-NL" sz="24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Terugkoppeling </a:t>
            </a:r>
            <a:r>
              <a:rPr lang="nl-NL" dirty="0">
                <a:solidFill>
                  <a:srgbClr val="0070C0"/>
                </a:solidFill>
              </a:rPr>
              <a:t>vorig </a:t>
            </a:r>
            <a:r>
              <a:rPr lang="nl-NL" dirty="0" smtClean="0">
                <a:solidFill>
                  <a:srgbClr val="0070C0"/>
                </a:solidFill>
              </a:rPr>
              <a:t>les</a:t>
            </a: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Theorie</a:t>
            </a: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Gemaakte huiswerk</a:t>
            </a: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Aan de slag</a:t>
            </a:r>
          </a:p>
          <a:p>
            <a:pPr marL="342900" indent="-342900">
              <a:buFont typeface="+mj-lt"/>
              <a:buAutoNum type="arabicParenR"/>
            </a:pPr>
            <a:r>
              <a:rPr lang="nl-NL" dirty="0" smtClean="0">
                <a:solidFill>
                  <a:srgbClr val="0070C0"/>
                </a:solidFill>
              </a:rPr>
              <a:t>Afsluitende Energizer</a:t>
            </a:r>
            <a:endParaRPr lang="nl-NL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356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02" y="2517743"/>
            <a:ext cx="9601196" cy="3318936"/>
          </a:xfrm>
        </p:spPr>
        <p:txBody>
          <a:bodyPr/>
          <a:lstStyle/>
          <a:p>
            <a:r>
              <a:rPr lang="nl-NL" dirty="0" smtClean="0"/>
              <a:t>Als je achterover leunt en niets zegt, dan communiceer je niet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672" y="3687127"/>
            <a:ext cx="30575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31966" y="2556932"/>
            <a:ext cx="9864631" cy="35042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Ervaar </a:t>
            </a:r>
            <a:r>
              <a:rPr lang="nl-NL" dirty="0"/>
              <a:t>of achteroverleunen en niets zeggen, ook een vorm van communiceren is:</a:t>
            </a:r>
          </a:p>
          <a:p>
            <a:r>
              <a:rPr lang="nl-NL" dirty="0" smtClean="0"/>
              <a:t>A </a:t>
            </a:r>
            <a:r>
              <a:rPr lang="nl-NL" dirty="0"/>
              <a:t>vertelt wat zij dit weekend heeft gedaan. B leunt achterover, heeft de armen over elkaar, kijkt</a:t>
            </a:r>
          </a:p>
          <a:p>
            <a:r>
              <a:rPr lang="nl-NL" dirty="0"/>
              <a:t>B niet aan en reageert niet op het verhaal.</a:t>
            </a:r>
          </a:p>
          <a:p>
            <a:r>
              <a:rPr lang="nl-NL" dirty="0" smtClean="0"/>
              <a:t>Na </a:t>
            </a:r>
            <a:r>
              <a:rPr lang="nl-NL" dirty="0"/>
              <a:t>een paar minuten stopt het gesprek.</a:t>
            </a:r>
          </a:p>
          <a:p>
            <a:r>
              <a:rPr lang="nl-NL" dirty="0" smtClean="0"/>
              <a:t>Dan </a:t>
            </a:r>
            <a:r>
              <a:rPr lang="nl-NL" dirty="0"/>
              <a:t>draai je de rollen om.</a:t>
            </a:r>
          </a:p>
          <a:p>
            <a:r>
              <a:rPr lang="nl-NL" dirty="0"/>
              <a:t>Bespreek samen na:</a:t>
            </a:r>
          </a:p>
          <a:p>
            <a:r>
              <a:rPr lang="nl-NL" dirty="0"/>
              <a:t>• Vertel aan elkaar hoe het was om dit te doen.</a:t>
            </a:r>
          </a:p>
          <a:p>
            <a:r>
              <a:rPr lang="nl-NL" dirty="0"/>
              <a:t>• Vonden jullie dat degene die (niet) luisterde, communiceerde? Zo ja, wat</a:t>
            </a:r>
          </a:p>
        </p:txBody>
      </p:sp>
    </p:spTree>
    <p:extLst>
      <p:ext uri="{BB962C8B-B14F-4D97-AF65-F5344CB8AC3E}">
        <p14:creationId xmlns:p14="http://schemas.microsoft.com/office/powerpoint/2010/main" val="11570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Herhaling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meta </a:t>
            </a:r>
            <a:r>
              <a:rPr lang="nl-NL" dirty="0" smtClean="0"/>
              <a:t>communicatie?</a:t>
            </a:r>
            <a:endParaRPr lang="nl-NL" dirty="0"/>
          </a:p>
          <a:p>
            <a:endParaRPr lang="nl-NL" dirty="0"/>
          </a:p>
          <a:p>
            <a:r>
              <a:rPr lang="nl-NL" dirty="0"/>
              <a:t>Wat wordt bedoeld met het ‘inhoudsniveau’ van een boodschap?</a:t>
            </a:r>
          </a:p>
          <a:p>
            <a:endParaRPr lang="nl-NL" dirty="0"/>
          </a:p>
          <a:p>
            <a:r>
              <a:rPr lang="nl-NL" dirty="0"/>
              <a:t>Wat wordt bedoeld met het ‘betrekkingsniveau’ van een boodschap</a:t>
            </a:r>
            <a:r>
              <a:rPr lang="nl-NL" dirty="0" smtClean="0"/>
              <a:t>?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8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Theorie; RUIS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3896" y="2217413"/>
            <a:ext cx="2804177" cy="2145195"/>
          </a:xfrm>
        </p:spPr>
      </p:pic>
      <p:sp>
        <p:nvSpPr>
          <p:cNvPr id="5" name="Tekstvak 4"/>
          <p:cNvSpPr txBox="1"/>
          <p:nvPr/>
        </p:nvSpPr>
        <p:spPr>
          <a:xfrm>
            <a:off x="1577009" y="2105376"/>
            <a:ext cx="5406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Externe ruis: verstoring van buitenaf</a:t>
            </a:r>
          </a:p>
          <a:p>
            <a:endParaRPr lang="nl-NL" dirty="0"/>
          </a:p>
          <a:p>
            <a:r>
              <a:rPr lang="nl-NL" dirty="0"/>
              <a:t>Interne ruis:</a:t>
            </a:r>
          </a:p>
          <a:p>
            <a:r>
              <a:rPr lang="nl-NL" dirty="0"/>
              <a:t>- </a:t>
            </a:r>
            <a:r>
              <a:rPr lang="nl-NL" dirty="0">
                <a:solidFill>
                  <a:srgbClr val="0070C0"/>
                </a:solidFill>
              </a:rPr>
              <a:t>Semantische ruis </a:t>
            </a:r>
            <a:r>
              <a:rPr lang="nl-NL" dirty="0"/>
              <a:t>&gt; taal van de ander niet begrijpen. Woorden en gebaren.</a:t>
            </a:r>
          </a:p>
          <a:p>
            <a:r>
              <a:rPr lang="nl-NL" dirty="0"/>
              <a:t>- </a:t>
            </a:r>
            <a:r>
              <a:rPr lang="nl-NL" dirty="0">
                <a:solidFill>
                  <a:srgbClr val="0070C0"/>
                </a:solidFill>
              </a:rPr>
              <a:t>Psychologische ruis </a:t>
            </a:r>
            <a:r>
              <a:rPr lang="nl-NL" dirty="0"/>
              <a:t>&gt; bijvoorbeeld stemming en indruk die je van de ander hebt.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577009" y="4136701"/>
            <a:ext cx="92367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Hoe kun je omgaan met Semantische ruis?</a:t>
            </a:r>
          </a:p>
          <a:p>
            <a:r>
              <a:rPr lang="nl-NL" dirty="0"/>
              <a:t>- Gebruikelijke taal hanteren, duidelijkheid vragen (zender en ontvanger)</a:t>
            </a:r>
          </a:p>
          <a:p>
            <a:endParaRPr lang="nl-NL" dirty="0"/>
          </a:p>
          <a:p>
            <a:r>
              <a:rPr lang="nl-NL" dirty="0">
                <a:solidFill>
                  <a:srgbClr val="0070C0"/>
                </a:solidFill>
              </a:rPr>
              <a:t>Hoe kun je omgaan met psychologische ruis?</a:t>
            </a:r>
          </a:p>
          <a:p>
            <a:r>
              <a:rPr lang="nl-NL" dirty="0"/>
              <a:t>- Metacommunicatie inzetten </a:t>
            </a:r>
          </a:p>
        </p:txBody>
      </p:sp>
    </p:spTree>
    <p:extLst>
      <p:ext uri="{BB962C8B-B14F-4D97-AF65-F5344CB8AC3E}">
        <p14:creationId xmlns:p14="http://schemas.microsoft.com/office/powerpoint/2010/main" val="36806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6 (Ruis) in groepjes van 3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1081" y="3201987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5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Betrekkingsniveau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sz="2400" b="1" dirty="0"/>
          </a:p>
          <a:p>
            <a:r>
              <a:rPr lang="nl-NL" sz="2400" dirty="0"/>
              <a:t>Volgens Schulz </a:t>
            </a:r>
            <a:r>
              <a:rPr lang="nl-NL" sz="2400" dirty="0" err="1"/>
              <a:t>von</a:t>
            </a:r>
            <a:r>
              <a:rPr lang="nl-NL" sz="2400" dirty="0"/>
              <a:t> </a:t>
            </a:r>
            <a:r>
              <a:rPr lang="nl-NL" sz="2400" dirty="0" err="1"/>
              <a:t>Thun</a:t>
            </a:r>
            <a:r>
              <a:rPr lang="nl-NL" sz="2400" dirty="0"/>
              <a:t> zijn er twee belangrijke dimensies binnen het betrekkingsniveau: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Waarderen of juist </a:t>
            </a:r>
            <a:r>
              <a:rPr lang="nl-NL" sz="2400" dirty="0" smtClean="0"/>
              <a:t>geringschatten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Bevoogden of juist </a:t>
            </a:r>
            <a:r>
              <a:rPr lang="nl-NL" sz="2400" dirty="0" smtClean="0"/>
              <a:t>vrijlaten</a:t>
            </a:r>
            <a:endParaRPr lang="nl-NL" sz="2400" dirty="0"/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accent1"/>
                </a:solidFill>
              </a:rPr>
              <a:t>Waarderen</a:t>
            </a:r>
            <a:r>
              <a:rPr lang="nl-NL" sz="2400" dirty="0"/>
              <a:t> is de ander serieus nemen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accent1"/>
                </a:solidFill>
              </a:rPr>
              <a:t>Geringschatten</a:t>
            </a:r>
            <a:r>
              <a:rPr lang="nl-NL" sz="2400" dirty="0"/>
              <a:t> is de ander niet als volwaardig zien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accent1"/>
                </a:solidFill>
              </a:rPr>
              <a:t>Bevoogden</a:t>
            </a:r>
            <a:r>
              <a:rPr lang="nl-NL" sz="2400" dirty="0"/>
              <a:t> is de ander vertellen wat hij moet doen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accent1"/>
                </a:solidFill>
              </a:rPr>
              <a:t>Vrijlaten</a:t>
            </a:r>
            <a:r>
              <a:rPr lang="nl-NL" sz="2400" dirty="0"/>
              <a:t> is de ander laten zien dat je hem respecteert in wat hij kiest, voelt en </a:t>
            </a:r>
            <a:r>
              <a:rPr lang="nl-NL" sz="2400" dirty="0" smtClean="0"/>
              <a:t>denkt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35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Systeemdenken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www.youtube.com/watch?v=TmPK2Mq4r68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246" y="3092745"/>
            <a:ext cx="4167051" cy="310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822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161</TotalTime>
  <Words>421</Words>
  <Application>Microsoft Office PowerPoint</Application>
  <PresentationFormat>Breedbeeld</PresentationFormat>
  <Paragraphs>73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Integraal</vt:lpstr>
      <vt:lpstr>Communicatie</vt:lpstr>
      <vt:lpstr>Lesprogramma</vt:lpstr>
      <vt:lpstr>Stelling:</vt:lpstr>
      <vt:lpstr>Ervaren</vt:lpstr>
      <vt:lpstr>Herhaling</vt:lpstr>
      <vt:lpstr>Theorie; RUIS</vt:lpstr>
      <vt:lpstr>Maak opdracht 6 (Ruis) in groepjes van 3</vt:lpstr>
      <vt:lpstr>Betrekkingsniveau</vt:lpstr>
      <vt:lpstr>Systeemdenken</vt:lpstr>
      <vt:lpstr>Aspecten van communicatie</vt:lpstr>
      <vt:lpstr>Maak opdracht 7 en 9 individueel</vt:lpstr>
      <vt:lpstr>Speeddate (2 min)</vt:lpstr>
      <vt:lpstr>Vooruitblik volgende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Denise Dobber</dc:creator>
  <cp:lastModifiedBy>Lydia van Hes</cp:lastModifiedBy>
  <cp:revision>16</cp:revision>
  <dcterms:created xsi:type="dcterms:W3CDTF">2016-10-10T18:30:40Z</dcterms:created>
  <dcterms:modified xsi:type="dcterms:W3CDTF">2018-11-12T14:06:20Z</dcterms:modified>
</cp:coreProperties>
</file>